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5"/>
  </p:notesMasterIdLst>
  <p:sldIdLst>
    <p:sldId id="268" r:id="rId2"/>
    <p:sldId id="264" r:id="rId3"/>
    <p:sldId id="265" r:id="rId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4">
          <p15:clr>
            <a:srgbClr val="A4A3A4"/>
          </p15:clr>
        </p15:guide>
        <p15:guide id="2" pos="1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064"/>
        <p:guide pos="1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67CC905A-B885-4406-9A49-2566C66104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BE4095E-06CA-4546-A26E-B1BB03BD0DE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454870C-5BBA-40EC-AEF6-80A204A3F9F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34794C99-8214-46D9-BF62-CE0288C012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1A4BF103-4F40-4C09-B16C-036599B4B3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375FCAA-4829-468C-94D4-F61DF97785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DA6568E-1B0C-43FF-92B9-A4786221C0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AE1B69D-1BB5-45BA-9CA8-246604D2538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0D4B396-AF1F-4299-8C5A-420C3D58A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603D0A-33D7-4FDA-857B-6BBECCBDAD34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FFF6DD9-AC15-4E76-92CB-09CED3E84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78228E9-09CE-4D1F-B858-7AC3E17E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7E2D0-7A8E-46E8-AF19-C4A20544C8F4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6EB7ECF-9EE3-4652-A259-19E4BEB0F8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3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E7AD3AB-07C4-44DA-BE81-E5ACF9DBA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E7AE0-7E43-431D-A1A1-4F528DE24C6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3C64566-D6EB-4062-BAB4-ED8B387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1956C16-11AB-4529-A0E5-A771E68AA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1D816-E238-4CE3-91F5-7AC33AEE5B7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3975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715A22A-EACE-4523-85C1-1962A4B7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14492-CC28-4E3A-A9C9-B0E76CD8680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1FC7EA-1BD3-4D2B-A080-733F65EE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032FB63-B437-4084-99E4-1D65506E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967EE-89EB-4AC9-9834-4C47CAD282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5826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A4F9A2-7BE9-4B34-BAEF-71D55B187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B1FCB-3ABA-4705-8069-F315566BF4C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2F76E0B-E9F3-4D26-A5C5-D178A418B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4D5B4-B2ED-42F5-B013-3F61154CD8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091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2332368-7F8F-4950-A0FE-BC2D4AC7F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1634F-7DC7-4E10-AC91-5B5F302E00F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610B22-6083-4A27-BDF6-22859B35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C9F841-A7D6-45D3-9054-3BF5F179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82A0-9AB7-4435-BECF-F40820E2380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1636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951C60C-2B64-4025-86B3-399A9413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78B76-C17B-46DA-B1E8-9ABBE133DFF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391F95E-0EA8-413A-AD3E-6A2713D7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1685721-AB6B-4BEE-937B-7EA1DB4C6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1192F-FB2A-4D83-8F1A-B0FD7C5D3FF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2080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6F50FE4-59AA-4CF4-8486-20C9F4B7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D1F12-AA75-43C6-8429-FF8589A2487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C0C85BDC-8DE8-448D-8C0E-1897DDB1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FC6E31E-6F1E-4789-9B3E-3D79771ED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C2066-CC19-4FC0-A4EF-C812B535F13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7719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48F9BE9-565F-48DB-8B13-FC9CDBDE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EEB5F-484E-4F49-A260-1943F057C7BE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638FAB79-4EF0-4E13-9719-DC453041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A23DDA9D-71C5-49EA-B787-2121A1962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8F83E-3AED-4D15-8F4B-26DF13A446A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4936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079BDEF6-1DF1-4250-9F97-E6E5A37D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4580A0-1998-4CBF-9C5B-7783456D2BE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77CE54A6-1D13-4DEA-8B02-2ABFEA33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45FBA032-0FE6-41BD-8B57-BCD5D7A6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2DEB4-68D7-4D55-890B-E18AF02E9F8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7758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5A07882-7444-42C4-9785-7E3F894B7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E02D5-1683-4F58-9C00-DBEA1790F22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AA35A54-DAC2-4FF0-925E-63111015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E655F9E-AFF6-41F6-9795-FA3B76A93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6A5EC-C490-483F-87B1-4BBEA7DF5E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6953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5F75C60-852E-4ECB-A863-026E1D35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42502-B30F-4601-9A3C-64C2750C0B04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E0DE3FB-6C7B-4257-B3BB-81D4C1908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A7933BD-0F79-492D-9B7E-AA7568C9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54D82-3C48-40B9-96B2-4DDE03F587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1306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61A6D061-DD0B-40D5-99CC-2DC6EEA31E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9471C2A8-890F-4B4C-8993-C3142D3A8D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2D25B5-6144-4470-9AD1-70F4BE3FB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8210ED-E9AB-40A0-B80D-10299BB64D3B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B8D3D9-6C8E-44AD-B3E4-C633E6406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867E5B-B0FD-422F-A555-F55345D6D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9DBD8AA-ACAA-4A4E-9D74-9C0B828C6DE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8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FC1A2EA-CFFE-4F3A-B4B5-A9C3FF528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031" y="760755"/>
            <a:ext cx="8510954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sz="3600" dirty="0">
                <a:solidFill>
                  <a:schemeClr val="tx1"/>
                </a:solidFill>
              </a:rPr>
              <a:t>1. KVADRIRANJE, KORJENOVANJE, POTENCIRANJE 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6663A45E-1B92-4BDD-AFBE-A5EF6913D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6345" y="1809604"/>
            <a:ext cx="6400800" cy="4859338"/>
          </a:xfrm>
        </p:spPr>
        <p:txBody>
          <a:bodyPr/>
          <a:lstStyle/>
          <a:p>
            <a:pPr eaLnBrk="1" hangingPunct="1"/>
            <a:r>
              <a:rPr lang="hr-HR" altLang="sr-Latn-RS" dirty="0"/>
              <a:t>Svojstva kvadrata racionalnog broja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>
            <a:extLst>
              <a:ext uri="{FF2B5EF4-FFF2-40B4-BE49-F238E27FC236}">
                <a16:creationId xmlns:a16="http://schemas.microsoft.com/office/drawing/2014/main" id="{B7FC4615-2F9A-4A38-8D77-D0EF4B09FEE7}"/>
              </a:ext>
            </a:extLst>
          </p:cNvPr>
          <p:cNvGrpSpPr/>
          <p:nvPr/>
        </p:nvGrpSpPr>
        <p:grpSpPr>
          <a:xfrm>
            <a:off x="7069968" y="6181090"/>
            <a:ext cx="1546225" cy="441325"/>
            <a:chOff x="7393525" y="6167022"/>
            <a:chExt cx="1546225" cy="441325"/>
          </a:xfrm>
        </p:grpSpPr>
        <p:sp>
          <p:nvSpPr>
            <p:cNvPr id="4" name="Zaobljeni pravokutnik 3">
              <a:extLst>
                <a:ext uri="{FF2B5EF4-FFF2-40B4-BE49-F238E27FC236}">
                  <a16:creationId xmlns:a16="http://schemas.microsoft.com/office/drawing/2014/main" id="{50CD143C-EBAD-4D50-8C85-E13768B67620}"/>
                </a:ext>
              </a:extLst>
            </p:cNvPr>
            <p:cNvSpPr/>
            <p:nvPr/>
          </p:nvSpPr>
          <p:spPr>
            <a:xfrm>
              <a:off x="7393525" y="6167022"/>
              <a:ext cx="1546225" cy="441325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3" name="Pravokutnik 2">
              <a:extLst>
                <a:ext uri="{FF2B5EF4-FFF2-40B4-BE49-F238E27FC236}">
                  <a16:creationId xmlns:a16="http://schemas.microsoft.com/office/drawing/2014/main" id="{C3508338-0BEA-47D4-A2AB-59E55A9BF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33237" y="6206710"/>
              <a:ext cx="10572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b="1" i="1" dirty="0">
                  <a:sym typeface="Symbol" panose="05050102010706020507" pitchFamily="18" charset="2"/>
                </a:rPr>
                <a:t>r</a:t>
              </a:r>
              <a:r>
                <a:rPr lang="hr-HR" altLang="sr-Latn-RS" b="1" baseline="30000" dirty="0">
                  <a:sym typeface="Symbol" panose="05050102010706020507" pitchFamily="18" charset="2"/>
                </a:rPr>
                <a:t>2</a:t>
              </a:r>
              <a:r>
                <a:rPr lang="hr-HR" altLang="sr-Latn-RS" b="1" i="1" dirty="0">
                  <a:sym typeface="Symbol" panose="05050102010706020507" pitchFamily="18" charset="2"/>
                </a:rPr>
                <a:t> = r </a:t>
              </a:r>
              <a:r>
                <a:rPr lang="hr-HR" altLang="sr-Latn-RS" b="1" i="1" dirty="0">
                  <a:latin typeface="Calibri" panose="020F0502020204030204" pitchFamily="34" charset="0"/>
                  <a:sym typeface="Symbol" panose="05050102010706020507" pitchFamily="18" charset="2"/>
                </a:rPr>
                <a:t>·</a:t>
              </a:r>
              <a:r>
                <a:rPr lang="hr-HR" altLang="sr-Latn-RS" b="1" i="1" dirty="0">
                  <a:sym typeface="Symbol" panose="05050102010706020507" pitchFamily="18" charset="2"/>
                </a:rPr>
                <a:t> r</a:t>
              </a:r>
              <a:r>
                <a:rPr lang="hr-HR" altLang="sr-Latn-RS" dirty="0">
                  <a:sym typeface="Symbol" panose="05050102010706020507" pitchFamily="18" charset="2"/>
                </a:rPr>
                <a:t> </a:t>
              </a:r>
              <a:endParaRPr lang="hr-HR" altLang="sr-Latn-RS" dirty="0"/>
            </a:p>
          </p:txBody>
        </p:sp>
      </p:grpSp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325DFDEF-7601-49B4-BE9C-A1B3F249A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905109"/>
              </p:ext>
            </p:extLst>
          </p:nvPr>
        </p:nvGraphicFramePr>
        <p:xfrm>
          <a:off x="612775" y="902725"/>
          <a:ext cx="7888288" cy="5132315"/>
        </p:xfrm>
        <a:graphic>
          <a:graphicData uri="http://schemas.openxmlformats.org/drawingml/2006/table">
            <a:tbl>
              <a:tblPr/>
              <a:tblGrid>
                <a:gridCol w="1971675">
                  <a:extLst>
                    <a:ext uri="{9D8B030D-6E8A-4147-A177-3AD203B41FA5}">
                      <a16:colId xmlns:a16="http://schemas.microsoft.com/office/drawing/2014/main" val="2135609979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197946431"/>
                    </a:ext>
                  </a:extLst>
                </a:gridCol>
                <a:gridCol w="1973263">
                  <a:extLst>
                    <a:ext uri="{9D8B030D-6E8A-4147-A177-3AD203B41FA5}">
                      <a16:colId xmlns:a16="http://schemas.microsoft.com/office/drawing/2014/main" val="3760488746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546698961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racionalan broj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zapis kvadrata broja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umnožak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kvadrat broja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88851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213727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379765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502312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947290"/>
                  </a:ext>
                </a:extLst>
              </a:tr>
              <a:tr h="5573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316503"/>
                  </a:ext>
                </a:extLst>
              </a:tr>
              <a:tr h="647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1636019"/>
                  </a:ext>
                </a:extLst>
              </a:tr>
              <a:tr h="68873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2912064"/>
                  </a:ext>
                </a:extLst>
              </a:tr>
            </a:tbl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F2FD5C6-D239-4A01-88CA-14572EC4EE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472021"/>
              </p:ext>
            </p:extLst>
          </p:nvPr>
        </p:nvGraphicFramePr>
        <p:xfrm>
          <a:off x="1380906" y="4864100"/>
          <a:ext cx="36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" imgH="571320" progId="Equation.DSMT4">
                  <p:embed/>
                </p:oleObj>
              </mc:Choice>
              <mc:Fallback>
                <p:oleObj name="Equation" r:id="rId2" imgW="3682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906" y="4864100"/>
                        <a:ext cx="36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109DFDE7-1B34-4287-A720-77B292473F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815167"/>
              </p:ext>
            </p:extLst>
          </p:nvPr>
        </p:nvGraphicFramePr>
        <p:xfrm>
          <a:off x="1396120" y="5454308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571320" progId="Equation.DSMT4">
                  <p:embed/>
                </p:oleObj>
              </mc:Choice>
              <mc:Fallback>
                <p:oleObj name="Equation" r:id="rId4" imgW="35532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120" y="5454308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0EDAA0E7-F8EF-4BA3-B5F0-36D6B9C25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441918"/>
              </p:ext>
            </p:extLst>
          </p:nvPr>
        </p:nvGraphicFramePr>
        <p:xfrm>
          <a:off x="3282731" y="4744916"/>
          <a:ext cx="673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672840" progId="Equation.DSMT4">
                  <p:embed/>
                </p:oleObj>
              </mc:Choice>
              <mc:Fallback>
                <p:oleObj name="Equation" r:id="rId6" imgW="67284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731" y="4744916"/>
                        <a:ext cx="673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B1E16373-F928-4EFF-A642-695A18A77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687992"/>
              </p:ext>
            </p:extLst>
          </p:nvPr>
        </p:nvGraphicFramePr>
        <p:xfrm>
          <a:off x="3260945" y="5386485"/>
          <a:ext cx="660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672840" progId="Equation.DSMT4">
                  <p:embed/>
                </p:oleObj>
              </mc:Choice>
              <mc:Fallback>
                <p:oleObj name="Equation" r:id="rId8" imgW="660240" imgH="672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945" y="5386485"/>
                        <a:ext cx="660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488FBF3B-B676-419D-89A2-E5CE9ACC3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285197"/>
              </p:ext>
            </p:extLst>
          </p:nvPr>
        </p:nvGraphicFramePr>
        <p:xfrm>
          <a:off x="4973638" y="4756248"/>
          <a:ext cx="125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622080" progId="Equation.DSMT4">
                  <p:embed/>
                </p:oleObj>
              </mc:Choice>
              <mc:Fallback>
                <p:oleObj name="Equation" r:id="rId10" imgW="125712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4756248"/>
                        <a:ext cx="1257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6DF2A2F8-0E7F-4953-B617-EF8F4AFFB6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595333"/>
              </p:ext>
            </p:extLst>
          </p:nvPr>
        </p:nvGraphicFramePr>
        <p:xfrm>
          <a:off x="4979988" y="5425954"/>
          <a:ext cx="124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622080" progId="Equation.DSMT4">
                  <p:embed/>
                </p:oleObj>
              </mc:Choice>
              <mc:Fallback>
                <p:oleObj name="Equation" r:id="rId12" imgW="124452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88" y="5425954"/>
                        <a:ext cx="1244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19809217-F501-4427-AB67-6608E2190E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551359"/>
              </p:ext>
            </p:extLst>
          </p:nvPr>
        </p:nvGraphicFramePr>
        <p:xfrm>
          <a:off x="7367368" y="4729920"/>
          <a:ext cx="31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160" imgH="571320" progId="Equation.DSMT4">
                  <p:embed/>
                </p:oleObj>
              </mc:Choice>
              <mc:Fallback>
                <p:oleObj name="Equation" r:id="rId14" imgW="31716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7368" y="4729920"/>
                        <a:ext cx="317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A3B34794-35A1-4B95-91B1-5B7B74616F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50664"/>
              </p:ext>
            </p:extLst>
          </p:nvPr>
        </p:nvGraphicFramePr>
        <p:xfrm>
          <a:off x="7375085" y="5395082"/>
          <a:ext cx="330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571320" progId="Equation.DSMT4">
                  <p:embed/>
                </p:oleObj>
              </mc:Choice>
              <mc:Fallback>
                <p:oleObj name="Equation" r:id="rId16" imgW="33012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085" y="5395082"/>
                        <a:ext cx="330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ravokutnik 14">
            <a:extLst>
              <a:ext uri="{FF2B5EF4-FFF2-40B4-BE49-F238E27FC236}">
                <a16:creationId xmlns:a16="http://schemas.microsoft.com/office/drawing/2014/main" id="{EBEDFA2D-803B-413A-86DC-6267A6093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707" y="1640425"/>
            <a:ext cx="39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0</a:t>
            </a:r>
            <a:r>
              <a:rPr lang="hr-HR" altLang="sr-Latn-RS" baseline="30000" dirty="0"/>
              <a:t>2</a:t>
            </a:r>
            <a:endParaRPr lang="hr-HR" altLang="sr-Latn-RS" dirty="0"/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2A54E0D3-5E14-4449-8E0A-A3745E466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1671515"/>
            <a:ext cx="646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0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0</a:t>
            </a:r>
            <a:endParaRPr lang="hr-HR" altLang="sr-Latn-RS" dirty="0"/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D18103A3-EC0C-4D5B-9810-0CB80D1AD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8678" y="1629312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dirty="0"/>
              <a:t>0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05366D1B-DE39-47A3-99E5-D09C75CB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9556" y="2299018"/>
            <a:ext cx="679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(–6)</a:t>
            </a:r>
            <a:r>
              <a:rPr lang="hr-HR" altLang="sr-Latn-RS" baseline="30000" dirty="0"/>
              <a:t>2</a:t>
            </a:r>
            <a:endParaRPr lang="hr-HR" altLang="sr-Latn-RS" dirty="0"/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A4533DAE-1F65-4F15-92C8-9E98642A9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586" y="2284951"/>
            <a:ext cx="120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(–6)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(–6)</a:t>
            </a:r>
            <a:endParaRPr lang="hr-HR" altLang="sr-Latn-RS" dirty="0"/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6DFC798D-AFC8-4883-8498-0D490C62F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975" y="2296063"/>
            <a:ext cx="439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36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58AC25A8-3DC4-418C-917A-B38D096AE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623" y="2936045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(–8)</a:t>
            </a:r>
            <a:r>
              <a:rPr lang="hr-HR" altLang="sr-Latn-RS" baseline="30000" dirty="0"/>
              <a:t>2</a:t>
            </a:r>
            <a:endParaRPr lang="hr-HR" altLang="sr-Latn-RS" dirty="0"/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AD8F4207-AE82-4968-9276-61C7807C9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7450" y="2967135"/>
            <a:ext cx="1209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(–8)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(–8)</a:t>
            </a:r>
            <a:endParaRPr lang="hr-HR" altLang="sr-Latn-RS" dirty="0"/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A7F4B930-A85F-4625-B0ED-5842A69EF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907" y="2950112"/>
            <a:ext cx="439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64</a:t>
            </a:r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8C138C8F-139F-4CBE-9237-B23835891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6786" y="3556758"/>
            <a:ext cx="873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(–0.9)</a:t>
            </a:r>
            <a:r>
              <a:rPr lang="hr-HR" altLang="sr-Latn-RS" baseline="30000" dirty="0"/>
              <a:t>2</a:t>
            </a:r>
            <a:endParaRPr lang="hr-HR" altLang="sr-Latn-RS" dirty="0"/>
          </a:p>
        </p:txBody>
      </p:sp>
      <p:sp>
        <p:nvSpPr>
          <p:cNvPr id="25" name="Pravokutnik 24">
            <a:extLst>
              <a:ext uri="{FF2B5EF4-FFF2-40B4-BE49-F238E27FC236}">
                <a16:creationId xmlns:a16="http://schemas.microsoft.com/office/drawing/2014/main" id="{32167516-0941-415A-B294-0395FF1A8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363" y="3576736"/>
            <a:ext cx="1593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(–0.9)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(–0.9)</a:t>
            </a:r>
            <a:endParaRPr lang="hr-HR" altLang="sr-Latn-RS" dirty="0"/>
          </a:p>
        </p:txBody>
      </p:sp>
      <p:sp>
        <p:nvSpPr>
          <p:cNvPr id="26" name="Pravokutnik 25">
            <a:extLst>
              <a:ext uri="{FF2B5EF4-FFF2-40B4-BE49-F238E27FC236}">
                <a16:creationId xmlns:a16="http://schemas.microsoft.com/office/drawing/2014/main" id="{7DCA0DA3-02A4-4D4D-B838-380C12E0F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8002" y="3627096"/>
            <a:ext cx="6334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0.81</a:t>
            </a: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3D83F4F2-F596-4E1C-A86F-5FB673308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650" y="4206484"/>
            <a:ext cx="87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(–2.5)</a:t>
            </a:r>
            <a:r>
              <a:rPr lang="hr-HR" altLang="sr-Latn-RS" baseline="30000" dirty="0"/>
              <a:t>2</a:t>
            </a:r>
            <a:endParaRPr lang="hr-HR" altLang="sr-Latn-RS" dirty="0"/>
          </a:p>
        </p:txBody>
      </p:sp>
      <p:sp>
        <p:nvSpPr>
          <p:cNvPr id="28" name="Pravokutnik 27">
            <a:extLst>
              <a:ext uri="{FF2B5EF4-FFF2-40B4-BE49-F238E27FC236}">
                <a16:creationId xmlns:a16="http://schemas.microsoft.com/office/drawing/2014/main" id="{B7C139E3-8780-4237-BA57-4E29F90C7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5363" y="4181305"/>
            <a:ext cx="1593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(–2.5)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(–2.5)</a:t>
            </a:r>
            <a:endParaRPr lang="hr-HR" altLang="sr-Latn-RS" dirty="0"/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1ED76725-3A6B-4B0D-8EC4-CE2DABD1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341" y="4212395"/>
            <a:ext cx="633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dirty="0"/>
              <a:t>6.25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29068CBF-83B0-4D12-99FC-54D1F37CBA24}"/>
              </a:ext>
            </a:extLst>
          </p:cNvPr>
          <p:cNvGrpSpPr/>
          <p:nvPr/>
        </p:nvGrpSpPr>
        <p:grpSpPr>
          <a:xfrm>
            <a:off x="820006" y="6160868"/>
            <a:ext cx="6011862" cy="439738"/>
            <a:chOff x="1382713" y="6146800"/>
            <a:chExt cx="6011862" cy="439738"/>
          </a:xfrm>
        </p:grpSpPr>
        <p:sp>
          <p:nvSpPr>
            <p:cNvPr id="32" name="Zaobljeni pravokutnik 31">
              <a:extLst>
                <a:ext uri="{FF2B5EF4-FFF2-40B4-BE49-F238E27FC236}">
                  <a16:creationId xmlns:a16="http://schemas.microsoft.com/office/drawing/2014/main" id="{E849421F-7419-4465-8D23-5D42ADAFBFB6}"/>
                </a:ext>
              </a:extLst>
            </p:cNvPr>
            <p:cNvSpPr/>
            <p:nvPr/>
          </p:nvSpPr>
          <p:spPr>
            <a:xfrm>
              <a:off x="1382713" y="6146800"/>
              <a:ext cx="5976937" cy="439738"/>
            </a:xfrm>
            <a:prstGeom prst="roundRect">
              <a:avLst/>
            </a:prstGeom>
            <a:solidFill>
              <a:srgbClr val="FFFF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31" name="TekstniOkvir 30">
              <a:extLst>
                <a:ext uri="{FF2B5EF4-FFF2-40B4-BE49-F238E27FC236}">
                  <a16:creationId xmlns:a16="http://schemas.microsoft.com/office/drawing/2014/main" id="{C2766BE6-A36D-4024-B155-613ACCDD7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663" y="6175375"/>
              <a:ext cx="590391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dirty="0"/>
                <a:t>Kvadrat racionalnog broja uvijek je pozitivan broj ili nula.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AF5D85E4-A7AB-4002-80CE-45696072F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643" y="2185694"/>
            <a:ext cx="260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dirty="0"/>
              <a:t>10</a:t>
            </a:r>
            <a:r>
              <a:rPr lang="hr-HR" altLang="sr-Latn-RS" baseline="30000" dirty="0"/>
              <a:t>2 </a:t>
            </a:r>
            <a:r>
              <a:rPr lang="hr-HR" altLang="sr-Latn-RS" dirty="0"/>
              <a:t> = 10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10 = 100</a:t>
            </a:r>
            <a:endParaRPr lang="hr-HR" altLang="sr-Latn-RS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68743B-76FD-407B-9912-B4DC4B2BC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575086"/>
              </p:ext>
            </p:extLst>
          </p:nvPr>
        </p:nvGraphicFramePr>
        <p:xfrm>
          <a:off x="1076643" y="3412831"/>
          <a:ext cx="1739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672840" progId="Equation.DSMT4">
                  <p:embed/>
                </p:oleObj>
              </mc:Choice>
              <mc:Fallback>
                <p:oleObj name="Equation" r:id="rId2" imgW="1739880" imgH="672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643" y="3412831"/>
                        <a:ext cx="17399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kstniOkvir 10">
            <a:extLst>
              <a:ext uri="{FF2B5EF4-FFF2-40B4-BE49-F238E27FC236}">
                <a16:creationId xmlns:a16="http://schemas.microsoft.com/office/drawing/2014/main" id="{8A56D8AD-C72D-4F14-B86C-AF494F352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643" y="1591969"/>
            <a:ext cx="2606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dirty="0"/>
              <a:t>3</a:t>
            </a:r>
            <a:r>
              <a:rPr lang="hr-HR" altLang="sr-Latn-RS" baseline="30000" dirty="0"/>
              <a:t>2 </a:t>
            </a:r>
            <a:r>
              <a:rPr lang="hr-HR" altLang="sr-Latn-RS" dirty="0"/>
              <a:t> = 3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3 = 9</a:t>
            </a:r>
            <a:endParaRPr lang="hr-HR" altLang="sr-Latn-RS" dirty="0"/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AF9BD7EA-4BFD-42C8-AD43-520516071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218" y="2841331"/>
            <a:ext cx="2411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2.5</a:t>
            </a:r>
            <a:r>
              <a:rPr lang="hr-HR" altLang="sr-Latn-RS" baseline="30000"/>
              <a:t>2</a:t>
            </a:r>
            <a:r>
              <a:rPr lang="hr-HR" altLang="sr-Latn-RS"/>
              <a:t> = 2.5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2.5 = 6.25</a:t>
            </a:r>
            <a:endParaRPr lang="hr-HR" altLang="sr-Latn-RS"/>
          </a:p>
        </p:txBody>
      </p:sp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B621FD20-D0BF-4ED3-AC4E-5F7D68A5A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028243"/>
              </p:ext>
            </p:extLst>
          </p:nvPr>
        </p:nvGraphicFramePr>
        <p:xfrm>
          <a:off x="1076643" y="4314531"/>
          <a:ext cx="2197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672840" progId="Equation.DSMT4">
                  <p:embed/>
                </p:oleObj>
              </mc:Choice>
              <mc:Fallback>
                <p:oleObj name="Equation" r:id="rId4" imgW="219708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6643" y="4314531"/>
                        <a:ext cx="21971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D5B0224-BA10-42A5-8EE8-A7AE7B3548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07003"/>
              </p:ext>
            </p:extLst>
          </p:nvPr>
        </p:nvGraphicFramePr>
        <p:xfrm>
          <a:off x="4938493" y="3289300"/>
          <a:ext cx="2654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672840" progId="Equation.DSMT4">
                  <p:embed/>
                </p:oleObj>
              </mc:Choice>
              <mc:Fallback>
                <p:oleObj name="Equation" r:id="rId6" imgW="2654280" imgH="672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493" y="3289300"/>
                        <a:ext cx="2654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ravokutnik 4">
            <a:extLst>
              <a:ext uri="{FF2B5EF4-FFF2-40B4-BE49-F238E27FC236}">
                <a16:creationId xmlns:a16="http://schemas.microsoft.com/office/drawing/2014/main" id="{23CAFBAD-71B2-41E7-8635-EDB37C916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1468438"/>
            <a:ext cx="2346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(–3)</a:t>
            </a:r>
            <a:r>
              <a:rPr lang="hr-HR" altLang="sr-Latn-RS" baseline="30000"/>
              <a:t>2</a:t>
            </a:r>
            <a:r>
              <a:rPr lang="hr-HR" altLang="sr-Latn-RS"/>
              <a:t> = (–3)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(–3) = 9</a:t>
            </a:r>
            <a:r>
              <a:rPr lang="hr-HR" altLang="sr-Latn-RS"/>
              <a:t> 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6377BB05-DF2A-4204-8301-70AAE6E90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2717800"/>
            <a:ext cx="3236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(–2.5)</a:t>
            </a:r>
            <a:r>
              <a:rPr lang="hr-HR" altLang="sr-Latn-RS" baseline="30000"/>
              <a:t>2</a:t>
            </a:r>
            <a:r>
              <a:rPr lang="hr-HR" altLang="sr-Latn-RS"/>
              <a:t> = (–2.5)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(–2.5) = 6.25</a:t>
            </a:r>
            <a:endParaRPr lang="hr-HR" altLang="sr-Latn-RS"/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B72403F5-8857-4E2C-96B7-A4F5D7B20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493" y="2062163"/>
            <a:ext cx="3095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dirty="0"/>
              <a:t>(–10)</a:t>
            </a:r>
            <a:r>
              <a:rPr lang="hr-HR" altLang="sr-Latn-RS" baseline="30000" dirty="0"/>
              <a:t>2</a:t>
            </a:r>
            <a:r>
              <a:rPr lang="hr-HR" altLang="sr-Latn-RS" dirty="0"/>
              <a:t> = (–10) </a:t>
            </a:r>
            <a:r>
              <a:rPr lang="hr-HR" altLang="sr-Latn-RS" dirty="0">
                <a:latin typeface="Calibri" panose="020F0502020204030204" pitchFamily="34" charset="0"/>
              </a:rPr>
              <a:t>·</a:t>
            </a:r>
            <a:r>
              <a:rPr lang="hr-HR" altLang="sr-Latn-RS" dirty="0">
                <a:sym typeface="Symbol" panose="05050102010706020507" pitchFamily="18" charset="2"/>
              </a:rPr>
              <a:t> (–10) = 100</a:t>
            </a:r>
            <a:r>
              <a:rPr lang="hr-HR" altLang="sr-Latn-RS" dirty="0"/>
              <a:t> </a:t>
            </a:r>
          </a:p>
        </p:txBody>
      </p:sp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6E0DC73E-4252-40BC-B6A5-0BA8A7458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447479"/>
              </p:ext>
            </p:extLst>
          </p:nvPr>
        </p:nvGraphicFramePr>
        <p:xfrm>
          <a:off x="4938493" y="4191000"/>
          <a:ext cx="3111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11480" imgH="672840" progId="Equation.DSMT4">
                  <p:embed/>
                </p:oleObj>
              </mc:Choice>
              <mc:Fallback>
                <p:oleObj name="Equation" r:id="rId8" imgW="3111480" imgH="672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493" y="4191000"/>
                        <a:ext cx="3111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upa 7">
            <a:extLst>
              <a:ext uri="{FF2B5EF4-FFF2-40B4-BE49-F238E27FC236}">
                <a16:creationId xmlns:a16="http://schemas.microsoft.com/office/drawing/2014/main" id="{647ED73F-312E-4F0F-8826-F0DB76120FB4}"/>
              </a:ext>
            </a:extLst>
          </p:cNvPr>
          <p:cNvGrpSpPr/>
          <p:nvPr/>
        </p:nvGrpSpPr>
        <p:grpSpPr>
          <a:xfrm>
            <a:off x="1610873" y="5631303"/>
            <a:ext cx="5978525" cy="441325"/>
            <a:chOff x="1582738" y="4745038"/>
            <a:chExt cx="5978525" cy="441325"/>
          </a:xfrm>
        </p:grpSpPr>
        <p:sp>
          <p:nvSpPr>
            <p:cNvPr id="17" name="Zaobljeni pravokutnik 16">
              <a:extLst>
                <a:ext uri="{FF2B5EF4-FFF2-40B4-BE49-F238E27FC236}">
                  <a16:creationId xmlns:a16="http://schemas.microsoft.com/office/drawing/2014/main" id="{4D00DF6C-F2C0-484E-9BB0-B334C4EC6129}"/>
                </a:ext>
              </a:extLst>
            </p:cNvPr>
            <p:cNvSpPr/>
            <p:nvPr/>
          </p:nvSpPr>
          <p:spPr>
            <a:xfrm>
              <a:off x="1582738" y="4745038"/>
              <a:ext cx="5978525" cy="441325"/>
            </a:xfrm>
            <a:prstGeom prst="roundRect">
              <a:avLst/>
            </a:prstGeom>
            <a:solidFill>
              <a:srgbClr val="FFFF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6" name="TekstniOkvir 15">
              <a:extLst>
                <a:ext uri="{FF2B5EF4-FFF2-40B4-BE49-F238E27FC236}">
                  <a16:creationId xmlns:a16="http://schemas.microsoft.com/office/drawing/2014/main" id="{73B53B2C-121C-4FC7-87C6-8A87EC38E8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4775200"/>
              <a:ext cx="5395912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hr-HR" altLang="sr-Latn-RS"/>
                <a:t>Kvadrati suprotnih brojeva su jednaki.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1286</TotalTime>
  <Words>153</Words>
  <Application>Microsoft Office PowerPoint</Application>
  <PresentationFormat>Prikaz na zaslonu (4:3)</PresentationFormat>
  <Paragraphs>35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Math 8</vt:lpstr>
      <vt:lpstr>Equation</vt:lpstr>
      <vt:lpstr>1. KVADRIRANJE, KORJENOVANJE, POTENCIRANJE 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148</cp:revision>
  <dcterms:created xsi:type="dcterms:W3CDTF">2008-07-08T09:48:09Z</dcterms:created>
  <dcterms:modified xsi:type="dcterms:W3CDTF">2021-08-17T11:37:47Z</dcterms:modified>
</cp:coreProperties>
</file>